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9" r:id="rId4"/>
    <p:sldId id="260" r:id="rId5"/>
    <p:sldId id="261" r:id="rId6"/>
    <p:sldId id="262" r:id="rId7"/>
    <p:sldId id="263" r:id="rId8"/>
    <p:sldId id="268" r:id="rId9"/>
    <p:sldId id="264" r:id="rId10"/>
    <p:sldId id="265" r:id="rId11"/>
    <p:sldId id="266" r:id="rId12"/>
    <p:sldId id="267" r:id="rId13"/>
    <p:sldId id="282" r:id="rId14"/>
    <p:sldId id="269" r:id="rId15"/>
    <p:sldId id="270" r:id="rId16"/>
    <p:sldId id="271" r:id="rId17"/>
    <p:sldId id="272" r:id="rId18"/>
    <p:sldId id="273" r:id="rId19"/>
    <p:sldId id="274" r:id="rId20"/>
    <p:sldId id="284" r:id="rId21"/>
    <p:sldId id="275" r:id="rId22"/>
    <p:sldId id="258" r:id="rId23"/>
    <p:sldId id="277" r:id="rId24"/>
    <p:sldId id="278" r:id="rId25"/>
    <p:sldId id="276" r:id="rId26"/>
    <p:sldId id="279" r:id="rId27"/>
    <p:sldId id="280" r:id="rId28"/>
    <p:sldId id="281"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0" d="100"/>
          <a:sy n="90" d="100"/>
        </p:scale>
        <p:origin x="168" y="90"/>
      </p:cViewPr>
      <p:guideLst>
        <p:guide orient="horz" pos="2160"/>
        <p:guide pos="3840"/>
      </p:guideLst>
    </p:cSldViewPr>
  </p:slideViewPr>
  <p:notesTextViewPr>
    <p:cViewPr>
      <p:scale>
        <a:sx n="1" d="1"/>
        <a:sy n="1" d="1"/>
      </p:scale>
      <p:origin x="0" y="0"/>
    </p:cViewPr>
  </p:notesTextViewPr>
  <p:sorterViewPr>
    <p:cViewPr>
      <p:scale>
        <a:sx n="100" d="100"/>
        <a:sy n="100" d="100"/>
      </p:scale>
      <p:origin x="0" y="130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29A09F8-A146-473E-AB98-3DC4B77A403B}" type="datetimeFigureOut">
              <a:rPr lang="en-US" smtClean="0"/>
              <a:t>8/28/2016</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7ECE5CB6-4CCD-45A4-A6D8-46C9E8513C3A}" type="slidenum">
              <a:rPr lang="en-US" smtClean="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47767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9A09F8-A146-473E-AB98-3DC4B77A403B}" type="datetimeFigureOut">
              <a:rPr lang="en-US" smtClean="0"/>
              <a:t>8/28/2016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CE5CB6-4CCD-45A4-A6D8-46C9E8513C3A}" type="slidenum">
              <a:rPr lang="en-US" smtClean="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78104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9A09F8-A146-473E-AB98-3DC4B77A403B}" type="datetimeFigureOut">
              <a:rPr lang="en-US" smtClean="0"/>
              <a:t>8/28/2016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CE5CB6-4CCD-45A4-A6D8-46C9E8513C3A}" type="slidenum">
              <a:rPr lang="en-US" smtClean="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98026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9A09F8-A146-473E-AB98-3DC4B77A403B}" type="datetimeFigureOut">
              <a:rPr lang="en-US" smtClean="0"/>
              <a:t>8/28/2016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CE5CB6-4CCD-45A4-A6D8-46C9E8513C3A}"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6487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9A09F8-A146-473E-AB98-3DC4B77A403B}" type="datetimeFigureOut">
              <a:rPr lang="en-US" smtClean="0"/>
              <a:t>8/28/2016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CE5CB6-4CCD-45A4-A6D8-46C9E8513C3A}" type="slidenum">
              <a:rPr lang="en-US" smtClean="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97070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9A09F8-A146-473E-AB98-3DC4B77A403B}" type="datetimeFigureOut">
              <a:rPr lang="en-US" smtClean="0"/>
              <a:t>8/28/2016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CE5CB6-4CCD-45A4-A6D8-46C9E8513C3A}" type="slidenum">
              <a:rPr lang="en-US" smtClean="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009353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9A09F8-A146-473E-AB98-3DC4B77A403B}" type="datetimeFigureOut">
              <a:rPr lang="en-US" smtClean="0"/>
              <a:t>8/28/2016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CE5CB6-4CCD-45A4-A6D8-46C9E8513C3A}" type="slidenum">
              <a:rPr lang="en-US" smtClean="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98875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9A09F8-A146-473E-AB98-3DC4B77A403B}" type="datetimeFigureOut">
              <a:rPr lang="en-US" smtClean="0"/>
              <a:t>8/28/2016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CE5CB6-4CCD-45A4-A6D8-46C9E8513C3A}" type="slidenum">
              <a:rPr lang="en-US" smtClean="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639947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9A09F8-A146-473E-AB98-3DC4B77A403B}" type="datetimeFigureOut">
              <a:rPr lang="en-US" smtClean="0"/>
              <a:t>8/28/2016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CE5CB6-4CCD-45A4-A6D8-46C9E8513C3A}" type="slidenum">
              <a:rPr lang="en-US" smtClean="0"/>
              <a:t>‹#›</a:t>
            </a:fld>
            <a:endParaRPr lang="en-US"/>
          </a:p>
        </p:txBody>
      </p:sp>
    </p:spTree>
    <p:extLst>
      <p:ext uri="{BB962C8B-B14F-4D97-AF65-F5344CB8AC3E}">
        <p14:creationId xmlns:p14="http://schemas.microsoft.com/office/powerpoint/2010/main" val="1879909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29A09F8-A146-473E-AB98-3DC4B77A403B}" type="datetimeFigureOut">
              <a:rPr lang="en-US" smtClean="0"/>
              <a:t>8/28/2016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CE5CB6-4CCD-45A4-A6D8-46C9E8513C3A}"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92777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B29A09F8-A146-473E-AB98-3DC4B77A403B}" type="datetimeFigureOut">
              <a:rPr lang="en-US" smtClean="0"/>
              <a:t>8/28/2016</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7ECE5CB6-4CCD-45A4-A6D8-46C9E8513C3A}" type="slidenum">
              <a:rPr lang="en-US" smtClean="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75423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B29A09F8-A146-473E-AB98-3DC4B77A403B}" type="datetimeFigureOut">
              <a:rPr lang="en-US" smtClean="0"/>
              <a:t>8/28/2016</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7ECE5CB6-4CCD-45A4-A6D8-46C9E8513C3A}" type="slidenum">
              <a:rPr lang="en-US" smtClean="0"/>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92882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37.gif"/></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45.jpeg"/><Relationship Id="rId4" Type="http://schemas.openxmlformats.org/officeDocument/2006/relationships/image" Target="../media/image44.jpe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Rectangle 3"/>
          <p:cNvSpPr/>
          <p:nvPr/>
        </p:nvSpPr>
        <p:spPr>
          <a:xfrm>
            <a:off x="475633" y="1785649"/>
            <a:ext cx="11184473" cy="2554545"/>
          </a:xfrm>
          <a:prstGeom prst="rect">
            <a:avLst/>
          </a:prstGeom>
          <a:noFill/>
        </p:spPr>
        <p:txBody>
          <a:bodyPr wrap="none" lIns="91440" tIns="45720" rIns="91440" bIns="45720">
            <a:spAutoFit/>
          </a:bodyPr>
          <a:lstStyle/>
          <a:p>
            <a:pPr algn="ctr"/>
            <a:r>
              <a:rPr lang="en-US" sz="80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SETTLING THE WEST</a:t>
            </a:r>
          </a:p>
          <a:p>
            <a:pPr algn="ctr"/>
            <a:r>
              <a:rPr lang="en-US" sz="80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1865-1890</a:t>
            </a:r>
          </a:p>
        </p:txBody>
      </p:sp>
      <p:sp>
        <p:nvSpPr>
          <p:cNvPr id="2" name="Rectangle 1"/>
          <p:cNvSpPr/>
          <p:nvPr/>
        </p:nvSpPr>
        <p:spPr>
          <a:xfrm>
            <a:off x="4165301" y="744639"/>
            <a:ext cx="3354957" cy="923330"/>
          </a:xfrm>
          <a:prstGeom prst="rect">
            <a:avLst/>
          </a:prstGeom>
          <a:noFill/>
        </p:spPr>
        <p:txBody>
          <a:bodyPr wrap="none" lIns="91440" tIns="45720" rIns="91440" bIns="45720">
            <a:spAutoFit/>
          </a:bodyPr>
          <a:lstStyle/>
          <a:p>
            <a:pPr algn="ctr"/>
            <a:r>
              <a:rPr lang="en-US"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CHAPTER 2</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277903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281354" y="253218"/>
            <a:ext cx="11479237" cy="1754326"/>
          </a:xfrm>
          <a:prstGeom prst="rect">
            <a:avLst/>
          </a:prstGeom>
          <a:noFill/>
        </p:spPr>
        <p:txBody>
          <a:bodyPr wrap="square" rtlCol="0">
            <a:spAutoFit/>
          </a:bodyPr>
          <a:lstStyle/>
          <a:p>
            <a:r>
              <a:rPr lang="en-US" sz="3600" dirty="0"/>
              <a:t>Eventually, people moved on to the open range and put up barbed wire fences (invented by Joseph Glidden) which put an end to the cattle drives.</a:t>
            </a:r>
          </a:p>
        </p:txBody>
      </p:sp>
      <p:pic>
        <p:nvPicPr>
          <p:cNvPr id="8196" name="Picture 4" descr="http://xroads.virginia.edu/~class/am485_98/cook/steel.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4191" y="2095500"/>
            <a:ext cx="5917809" cy="476250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www.texascooppower.com/content/slideshow_1301_cur_bobwa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007545"/>
            <a:ext cx="6096000" cy="4850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8573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528034" y="553791"/>
            <a:ext cx="11281893" cy="1938992"/>
          </a:xfrm>
          <a:prstGeom prst="rect">
            <a:avLst/>
          </a:prstGeom>
          <a:noFill/>
        </p:spPr>
        <p:txBody>
          <a:bodyPr wrap="square" rtlCol="0">
            <a:spAutoFit/>
          </a:bodyPr>
          <a:lstStyle/>
          <a:p>
            <a:r>
              <a:rPr lang="en-US" sz="4000" dirty="0"/>
              <a:t>In many areas of the Southwest, the Hispanic majority quickly became the  minority and were relegated to lower paying and less desirable jobs</a:t>
            </a:r>
          </a:p>
        </p:txBody>
      </p:sp>
      <p:pic>
        <p:nvPicPr>
          <p:cNvPr id="1026" name="Picture 2" descr="http://www.addictinginfo.org/wp-content/uploads/2012/01/no-mexican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2575" y="2851896"/>
            <a:ext cx="4739425" cy="40061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pbs.org/thewar/images/inline_pics/at-home-cr-min_3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4264" y="2855918"/>
            <a:ext cx="4078310" cy="400208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wrtcleather.com/1-ckd/buckskins/james-walker-californio-185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851897"/>
            <a:ext cx="3374264" cy="4006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1432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TextBox 3"/>
          <p:cNvSpPr txBox="1"/>
          <p:nvPr/>
        </p:nvSpPr>
        <p:spPr>
          <a:xfrm>
            <a:off x="590843" y="351692"/>
            <a:ext cx="11155680" cy="1446550"/>
          </a:xfrm>
          <a:prstGeom prst="rect">
            <a:avLst/>
          </a:prstGeom>
          <a:noFill/>
        </p:spPr>
        <p:txBody>
          <a:bodyPr wrap="square" rtlCol="0">
            <a:spAutoFit/>
          </a:bodyPr>
          <a:lstStyle/>
          <a:p>
            <a:r>
              <a:rPr lang="en-US" sz="4400" dirty="0"/>
              <a:t>Many Hispanics lost their land to new settlers coming on to their land and claiming it.</a:t>
            </a:r>
          </a:p>
        </p:txBody>
      </p:sp>
      <p:pic>
        <p:nvPicPr>
          <p:cNvPr id="2050" name="Picture 2" descr="http://www.southwestbooks.org/images/lgl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66" y="2538248"/>
            <a:ext cx="3849542" cy="43197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media.economist.com/images/images-magazine/2010/12/18/xa/20101218_xap00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7766" y="2122194"/>
            <a:ext cx="7971692" cy="4735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270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45931" y="788276"/>
            <a:ext cx="10279117" cy="1323439"/>
          </a:xfrm>
          <a:prstGeom prst="rect">
            <a:avLst/>
          </a:prstGeom>
          <a:noFill/>
        </p:spPr>
        <p:txBody>
          <a:bodyPr wrap="square" rtlCol="0">
            <a:spAutoFit/>
          </a:bodyPr>
          <a:lstStyle/>
          <a:p>
            <a:r>
              <a:rPr lang="en-US" sz="2000" b="1" u="sng" dirty="0"/>
              <a:t>Cause and Effect:  </a:t>
            </a:r>
          </a:p>
          <a:p>
            <a:r>
              <a:rPr lang="en-US" sz="2000" b="1" dirty="0"/>
              <a:t>1) Copy the chart below in your notebook. </a:t>
            </a:r>
          </a:p>
          <a:p>
            <a:r>
              <a:rPr lang="en-US" sz="2000" dirty="0"/>
              <a:t>2) Using your notes and conferring with a partner,  fill in  the effects mining and ranching had on the settlement of the West.  Draw a symbol that represents each effect. </a:t>
            </a:r>
          </a:p>
        </p:txBody>
      </p:sp>
      <p:graphicFrame>
        <p:nvGraphicFramePr>
          <p:cNvPr id="5" name="Table 4"/>
          <p:cNvGraphicFramePr>
            <a:graphicFrameLocks noGrp="1"/>
          </p:cNvGraphicFramePr>
          <p:nvPr>
            <p:extLst>
              <p:ext uri="{D42A27DB-BD31-4B8C-83A1-F6EECF244321}">
                <p14:modId xmlns:p14="http://schemas.microsoft.com/office/powerpoint/2010/main" val="3097854795"/>
              </p:ext>
            </p:extLst>
          </p:nvPr>
        </p:nvGraphicFramePr>
        <p:xfrm>
          <a:off x="945932" y="2217390"/>
          <a:ext cx="10689021" cy="3757741"/>
        </p:xfrm>
        <a:graphic>
          <a:graphicData uri="http://schemas.openxmlformats.org/drawingml/2006/table">
            <a:tbl>
              <a:tblPr firstRow="1" bandRow="1">
                <a:tableStyleId>{5C22544A-7EE6-4342-B048-85BDC9FD1C3A}</a:tableStyleId>
              </a:tblPr>
              <a:tblGrid>
                <a:gridCol w="3563007">
                  <a:extLst>
                    <a:ext uri="{9D8B030D-6E8A-4147-A177-3AD203B41FA5}">
                      <a16:colId xmlns:a16="http://schemas.microsoft.com/office/drawing/2014/main" val="20000"/>
                    </a:ext>
                  </a:extLst>
                </a:gridCol>
                <a:gridCol w="3563007">
                  <a:extLst>
                    <a:ext uri="{9D8B030D-6E8A-4147-A177-3AD203B41FA5}">
                      <a16:colId xmlns:a16="http://schemas.microsoft.com/office/drawing/2014/main" val="20001"/>
                    </a:ext>
                  </a:extLst>
                </a:gridCol>
                <a:gridCol w="3563007">
                  <a:extLst>
                    <a:ext uri="{9D8B030D-6E8A-4147-A177-3AD203B41FA5}">
                      <a16:colId xmlns:a16="http://schemas.microsoft.com/office/drawing/2014/main" val="20002"/>
                    </a:ext>
                  </a:extLst>
                </a:gridCol>
              </a:tblGrid>
              <a:tr h="735144">
                <a:tc>
                  <a:txBody>
                    <a:bodyPr/>
                    <a:lstStyle/>
                    <a:p>
                      <a:r>
                        <a:rPr lang="en-US" dirty="0"/>
                        <a:t>Cause</a:t>
                      </a:r>
                    </a:p>
                  </a:txBody>
                  <a:tcPr/>
                </a:tc>
                <a:tc>
                  <a:txBody>
                    <a:bodyPr/>
                    <a:lstStyle/>
                    <a:p>
                      <a:r>
                        <a:rPr lang="en-US" dirty="0"/>
                        <a:t>Effects</a:t>
                      </a:r>
                    </a:p>
                  </a:txBody>
                  <a:tcPr/>
                </a:tc>
                <a:tc>
                  <a:txBody>
                    <a:bodyPr/>
                    <a:lstStyle/>
                    <a:p>
                      <a:r>
                        <a:rPr lang="en-US" dirty="0"/>
                        <a:t>Symbol</a:t>
                      </a:r>
                    </a:p>
                  </a:txBody>
                  <a:tcPr/>
                </a:tc>
                <a:extLst>
                  <a:ext uri="{0D108BD9-81ED-4DB2-BD59-A6C34878D82A}">
                    <a16:rowId xmlns:a16="http://schemas.microsoft.com/office/drawing/2014/main" val="10000"/>
                  </a:ext>
                </a:extLst>
              </a:tr>
              <a:tr h="1309449">
                <a:tc>
                  <a:txBody>
                    <a:bodyPr/>
                    <a:lstStyle/>
                    <a:p>
                      <a:r>
                        <a:rPr lang="en-US" dirty="0"/>
                        <a:t>Demand for Minerals Rises</a:t>
                      </a: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1713148">
                <a:tc>
                  <a:txBody>
                    <a:bodyPr/>
                    <a:lstStyle/>
                    <a:p>
                      <a:r>
                        <a:rPr lang="en-US" dirty="0"/>
                        <a:t>Ranchers Move to Texas</a:t>
                      </a:r>
                    </a:p>
                  </a:txBody>
                  <a:tcPr>
                    <a:solidFill>
                      <a:schemeClr val="tx2">
                        <a:lumMod val="20000"/>
                        <a:lumOff val="80000"/>
                      </a:schemeClr>
                    </a:solidFill>
                  </a:tcPr>
                </a:tc>
                <a:tc>
                  <a:txBody>
                    <a:bodyPr/>
                    <a:lstStyle/>
                    <a:p>
                      <a:endParaRPr lang="en-US" dirty="0"/>
                    </a:p>
                  </a:txBody>
                  <a:tcPr>
                    <a:solidFill>
                      <a:schemeClr val="tx2">
                        <a:lumMod val="20000"/>
                        <a:lumOff val="80000"/>
                      </a:schemeClr>
                    </a:solidFill>
                  </a:tcPr>
                </a:tc>
                <a:tc>
                  <a:txBody>
                    <a:bodyPr/>
                    <a:lstStyle/>
                    <a:p>
                      <a:endParaRPr lang="en-US" dirty="0"/>
                    </a:p>
                  </a:txBody>
                  <a:tcPr>
                    <a:solidFill>
                      <a:schemeClr val="tx2">
                        <a:lumMod val="20000"/>
                        <a:lumOff val="8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103783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1344875" y="1640340"/>
            <a:ext cx="9457654" cy="2554545"/>
          </a:xfrm>
          <a:prstGeom prst="rect">
            <a:avLst/>
          </a:prstGeom>
          <a:noFill/>
        </p:spPr>
        <p:txBody>
          <a:bodyPr wrap="none" lIns="91440" tIns="45720" rIns="91440" bIns="45720">
            <a:spAutoFit/>
          </a:bodyPr>
          <a:lstStyle/>
          <a:p>
            <a:pPr algn="ctr"/>
            <a:r>
              <a:rPr lang="en-US" sz="80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FARMING THE PLAINS</a:t>
            </a:r>
          </a:p>
          <a:p>
            <a:pPr algn="ctr"/>
            <a:r>
              <a:rPr lang="en-US" sz="80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Lesson 2</a:t>
            </a:r>
          </a:p>
        </p:txBody>
      </p:sp>
    </p:spTree>
    <p:extLst>
      <p:ext uri="{BB962C8B-B14F-4D97-AF65-F5344CB8AC3E}">
        <p14:creationId xmlns:p14="http://schemas.microsoft.com/office/powerpoint/2010/main" val="3669920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TextBox 2"/>
          <p:cNvSpPr txBox="1"/>
          <p:nvPr/>
        </p:nvSpPr>
        <p:spPr>
          <a:xfrm>
            <a:off x="815926" y="492369"/>
            <a:ext cx="10649243" cy="1938992"/>
          </a:xfrm>
          <a:prstGeom prst="rect">
            <a:avLst/>
          </a:prstGeom>
          <a:noFill/>
        </p:spPr>
        <p:txBody>
          <a:bodyPr wrap="square" rtlCol="0">
            <a:spAutoFit/>
          </a:bodyPr>
          <a:lstStyle/>
          <a:p>
            <a:r>
              <a:rPr lang="en-US" sz="4000" dirty="0"/>
              <a:t>The Great Plains is a vast region of prairie roughly west of the Mississippi and east of the Rocky Mountains.</a:t>
            </a:r>
          </a:p>
        </p:txBody>
      </p:sp>
      <p:pic>
        <p:nvPicPr>
          <p:cNvPr id="4098" name="Picture 2" descr="https://upload.wikimedia.org/wikipedia/en/8/85/Map_of_the_Great_Plai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996418"/>
            <a:ext cx="5781821" cy="386158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assets.worldwildlife.org/photos/4287/images/hero_full/NGP_Hargreaves.jpg?13703545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822" y="2996418"/>
            <a:ext cx="6410178" cy="3861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1667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656823" y="463639"/>
            <a:ext cx="10599312" cy="1938992"/>
          </a:xfrm>
          <a:prstGeom prst="rect">
            <a:avLst/>
          </a:prstGeom>
          <a:noFill/>
        </p:spPr>
        <p:txBody>
          <a:bodyPr wrap="square" rtlCol="0">
            <a:spAutoFit/>
          </a:bodyPr>
          <a:lstStyle/>
          <a:p>
            <a:r>
              <a:rPr lang="en-US" sz="4000" dirty="0"/>
              <a:t>Without trees to use as timber, settlers used sod (grass/mud) to build their homes called “</a:t>
            </a:r>
            <a:r>
              <a:rPr lang="en-US" sz="4000" dirty="0" err="1"/>
              <a:t>soddies</a:t>
            </a:r>
            <a:r>
              <a:rPr lang="en-US" sz="4000" dirty="0"/>
              <a:t>”.  </a:t>
            </a:r>
          </a:p>
        </p:txBody>
      </p:sp>
      <p:pic>
        <p:nvPicPr>
          <p:cNvPr id="1026" name="Picture 2" descr="http://sdgenweb.com/perkins/sod-house-meadow2-19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470750"/>
            <a:ext cx="5155096" cy="43872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thisisamericafoundation.org/data/photos/27_1r800_684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2536899"/>
            <a:ext cx="4876800" cy="438725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canadiansod.com/en/images/7n8w9zhrc8_539957a2_ca1a_2702_cc5a_d3f45413546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6446" y="5504534"/>
            <a:ext cx="2748941" cy="135346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75837" y="4664375"/>
            <a:ext cx="2749550" cy="840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5213" y="3838204"/>
            <a:ext cx="2620174" cy="826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71131" y="3008095"/>
            <a:ext cx="2749550" cy="830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76446" y="2354635"/>
            <a:ext cx="2744235" cy="653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95555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506437" y="337625"/>
            <a:ext cx="11155680" cy="1569660"/>
          </a:xfrm>
          <a:prstGeom prst="rect">
            <a:avLst/>
          </a:prstGeom>
          <a:noFill/>
        </p:spPr>
        <p:txBody>
          <a:bodyPr wrap="square" rtlCol="0">
            <a:spAutoFit/>
          </a:bodyPr>
          <a:lstStyle/>
          <a:p>
            <a:r>
              <a:rPr lang="en-US" sz="3200" dirty="0"/>
              <a:t>In 1862, The government encouraged settlement on the Great Plains by passing the Homestead Act. It gave 160 acres of land free to any homesteader willing to live on the land for five years.</a:t>
            </a:r>
          </a:p>
        </p:txBody>
      </p:sp>
      <p:pic>
        <p:nvPicPr>
          <p:cNvPr id="2060" name="Picture 12" descr="Image result for homestead act pos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38" y="2569779"/>
            <a:ext cx="6133172" cy="4288221"/>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ttp://www.archives.gov/education/lessons/homestead-act/images/homestead-certificat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4911" y="2569779"/>
            <a:ext cx="6037090" cy="4288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0642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837127" y="437882"/>
            <a:ext cx="10740980" cy="1754326"/>
          </a:xfrm>
          <a:prstGeom prst="rect">
            <a:avLst/>
          </a:prstGeom>
          <a:noFill/>
        </p:spPr>
        <p:txBody>
          <a:bodyPr wrap="square" rtlCol="0">
            <a:spAutoFit/>
          </a:bodyPr>
          <a:lstStyle/>
          <a:p>
            <a:r>
              <a:rPr lang="en-US" sz="3600" dirty="0"/>
              <a:t>Farmers took advantage of new methods such as dry farming and machines to  successfully grow crops on the dry, windy plains.</a:t>
            </a:r>
          </a:p>
        </p:txBody>
      </p:sp>
      <p:pic>
        <p:nvPicPr>
          <p:cNvPr id="1026" name="Picture 2" descr="http://www.campsilos.org/mod2/images/27_ridingplo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511380"/>
            <a:ext cx="6498113" cy="43466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ethicurean.com/wp-content/uploads/2007/image/Wheat%20harvest%20on%20the%20Polouse%20k1441-5%20USDA%20ARS(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8112" y="2511380"/>
            <a:ext cx="5693888" cy="4346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61565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548640" y="478302"/>
            <a:ext cx="11338560" cy="1754326"/>
          </a:xfrm>
          <a:prstGeom prst="rect">
            <a:avLst/>
          </a:prstGeom>
          <a:noFill/>
        </p:spPr>
        <p:txBody>
          <a:bodyPr wrap="square" rtlCol="0">
            <a:spAutoFit/>
          </a:bodyPr>
          <a:lstStyle/>
          <a:p>
            <a:r>
              <a:rPr lang="en-US" sz="3600" dirty="0"/>
              <a:t>The farmers  faced hardships over the years with drought, and overproduction, which lowered the price of their crops and many lost their farms to the banks.</a:t>
            </a:r>
          </a:p>
        </p:txBody>
      </p:sp>
      <p:pic>
        <p:nvPicPr>
          <p:cNvPr id="2050" name="Picture 2" descr="Drought Slows Pace of Great Plains Farm Values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800350"/>
            <a:ext cx="5556738" cy="40576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regentsprep.org/regents/ushisgov/graphics/3b_9.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2339" y="2800350"/>
            <a:ext cx="7549662" cy="405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246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956603" y="409445"/>
            <a:ext cx="10156874" cy="3323987"/>
          </a:xfrm>
          <a:prstGeom prst="rect">
            <a:avLst/>
          </a:prstGeom>
          <a:blipFill>
            <a:blip r:embed="rId2"/>
            <a:tile tx="0" ty="0" sx="100000" sy="100000" flip="none" algn="tl"/>
          </a:blipFill>
        </p:spPr>
        <p:txBody>
          <a:bodyPr wrap="square" rtlCol="0">
            <a:spAutoFit/>
          </a:bodyPr>
          <a:lstStyle/>
          <a:p>
            <a:r>
              <a:rPr lang="en-US" sz="6600" dirty="0"/>
              <a:t>ESSENTIAL QUESTION: </a:t>
            </a:r>
          </a:p>
          <a:p>
            <a:r>
              <a:rPr lang="en-US" sz="4800" dirty="0"/>
              <a:t>WHY WOULD PEOPLE TAKE ON THE CHALLENGES OF LIFE IN THE WEST?</a:t>
            </a:r>
          </a:p>
        </p:txBody>
      </p:sp>
      <p:pic>
        <p:nvPicPr>
          <p:cNvPr id="2050" name="Picture 2" descr="http://www.dailymobile.net/wp-content/uploads/2012/02/Confused-man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19248" y="3903785"/>
            <a:ext cx="2372751" cy="29542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2.bp.blogspot.com/-pnvz9tf1Hzk/TmcoxXpT2FI/AAAAAAAABCc/_EFn8pKULeA/s1600/Confused-Docto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3118" y="3903786"/>
            <a:ext cx="2966130" cy="29637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4.bp.blogspot.com/-S4DzBlXSKG4/T_GjEOSwPZI/AAAAAAAAG2g/JGfQcayuOhw/s1600/confuse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5130426" y="3903785"/>
            <a:ext cx="1722692" cy="294333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ebinarsforprofit.com/wp-content/uploads/2010/11/confused.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43561" y="3903785"/>
            <a:ext cx="2286865" cy="295421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phatfriend.files.wordpress.com/2012/07/confused-blackfive-net_.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3994809"/>
            <a:ext cx="2811034" cy="2872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54650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3648"/>
            <a:ext cx="10515600" cy="921234"/>
          </a:xfrm>
        </p:spPr>
        <p:txBody>
          <a:bodyPr>
            <a:noAutofit/>
          </a:bodyPr>
          <a:lstStyle/>
          <a:p>
            <a:pPr algn="ctr"/>
            <a:r>
              <a:rPr lang="en-US" sz="3500" b="1" i="1" u="sng" dirty="0">
                <a:solidFill>
                  <a:schemeClr val="accent1">
                    <a:lumMod val="75000"/>
                  </a:schemeClr>
                </a:solidFill>
              </a:rPr>
              <a:t>Acronym</a:t>
            </a:r>
            <a:br>
              <a:rPr lang="en-US" sz="3500" b="1" i="1" u="sng" dirty="0">
                <a:solidFill>
                  <a:schemeClr val="accent1">
                    <a:lumMod val="75000"/>
                  </a:schemeClr>
                </a:solidFill>
              </a:rPr>
            </a:br>
            <a:r>
              <a:rPr lang="en-US" sz="3500" b="1" i="1" u="sng" dirty="0">
                <a:solidFill>
                  <a:schemeClr val="accent1">
                    <a:lumMod val="75000"/>
                  </a:schemeClr>
                </a:solidFill>
              </a:rPr>
              <a:t>“Great Plains”</a:t>
            </a:r>
          </a:p>
        </p:txBody>
      </p:sp>
      <p:sp>
        <p:nvSpPr>
          <p:cNvPr id="3" name="Content Placeholder 2"/>
          <p:cNvSpPr>
            <a:spLocks noGrp="1"/>
          </p:cNvSpPr>
          <p:nvPr>
            <p:ph idx="1"/>
          </p:nvPr>
        </p:nvSpPr>
        <p:spPr>
          <a:xfrm>
            <a:off x="0" y="1340069"/>
            <a:ext cx="11615980" cy="5517931"/>
          </a:xfrm>
        </p:spPr>
        <p:txBody>
          <a:bodyPr>
            <a:normAutofit lnSpcReduction="10000"/>
          </a:bodyPr>
          <a:lstStyle/>
          <a:p>
            <a:pPr marL="0" indent="0">
              <a:buNone/>
            </a:pPr>
            <a:r>
              <a:rPr lang="en-US" dirty="0"/>
              <a:t>	</a:t>
            </a:r>
            <a:r>
              <a:rPr lang="en-US" dirty="0">
                <a:solidFill>
                  <a:srgbClr val="FF0000"/>
                </a:solidFill>
              </a:rPr>
              <a:t>G</a:t>
            </a:r>
            <a:r>
              <a:rPr lang="en-US" b="1" dirty="0"/>
              <a:t>oing West</a:t>
            </a:r>
          </a:p>
          <a:p>
            <a:pPr marL="0" indent="0">
              <a:buNone/>
            </a:pPr>
            <a:r>
              <a:rPr lang="en-US" b="1" dirty="0"/>
              <a:t>	</a:t>
            </a:r>
            <a:r>
              <a:rPr lang="en-US" dirty="0">
                <a:solidFill>
                  <a:srgbClr val="FF0000"/>
                </a:solidFill>
              </a:rPr>
              <a:t>R</a:t>
            </a:r>
          </a:p>
          <a:p>
            <a:pPr marL="0" indent="0">
              <a:buNone/>
            </a:pPr>
            <a:r>
              <a:rPr lang="en-US" b="1" dirty="0"/>
              <a:t>	</a:t>
            </a:r>
            <a:r>
              <a:rPr lang="en-US" dirty="0">
                <a:solidFill>
                  <a:srgbClr val="FF0000"/>
                </a:solidFill>
              </a:rPr>
              <a:t>E</a:t>
            </a:r>
          </a:p>
          <a:p>
            <a:pPr marL="0" indent="0">
              <a:buNone/>
            </a:pPr>
            <a:r>
              <a:rPr lang="en-US" b="1" dirty="0"/>
              <a:t>            </a:t>
            </a:r>
            <a:r>
              <a:rPr lang="en-US" dirty="0">
                <a:solidFill>
                  <a:srgbClr val="FF0000"/>
                </a:solidFill>
              </a:rPr>
              <a:t>A</a:t>
            </a:r>
            <a:endParaRPr lang="en-US" b="1" dirty="0"/>
          </a:p>
          <a:p>
            <a:pPr marL="0" indent="0">
              <a:buNone/>
            </a:pPr>
            <a:r>
              <a:rPr lang="en-US" b="1" dirty="0"/>
              <a:t>	</a:t>
            </a:r>
            <a:r>
              <a:rPr lang="en-US" b="1" dirty="0">
                <a:solidFill>
                  <a:srgbClr val="FF0000"/>
                </a:solidFill>
              </a:rPr>
              <a:t>T</a:t>
            </a:r>
          </a:p>
          <a:p>
            <a:pPr marL="0" indent="0">
              <a:buNone/>
            </a:pPr>
            <a:r>
              <a:rPr lang="en-US" b="1" dirty="0"/>
              <a:t> </a:t>
            </a:r>
          </a:p>
          <a:p>
            <a:pPr marL="0" indent="0">
              <a:buNone/>
            </a:pPr>
            <a:r>
              <a:rPr lang="en-US" b="1" dirty="0"/>
              <a:t>	</a:t>
            </a:r>
            <a:r>
              <a:rPr lang="en-US" dirty="0">
                <a:solidFill>
                  <a:srgbClr val="FF0000"/>
                </a:solidFill>
              </a:rPr>
              <a:t>P </a:t>
            </a:r>
          </a:p>
          <a:p>
            <a:pPr marL="0" indent="0">
              <a:buNone/>
            </a:pPr>
            <a:r>
              <a:rPr lang="en-US" dirty="0">
                <a:solidFill>
                  <a:srgbClr val="FF0000"/>
                </a:solidFill>
              </a:rPr>
              <a:t>	L</a:t>
            </a:r>
          </a:p>
          <a:p>
            <a:pPr marL="0" indent="0">
              <a:buNone/>
            </a:pPr>
            <a:r>
              <a:rPr lang="en-US" dirty="0">
                <a:solidFill>
                  <a:srgbClr val="FF0000"/>
                </a:solidFill>
              </a:rPr>
              <a:t>	A</a:t>
            </a:r>
          </a:p>
          <a:p>
            <a:pPr marL="0" indent="0">
              <a:buNone/>
            </a:pPr>
            <a:r>
              <a:rPr lang="en-US" dirty="0">
                <a:solidFill>
                  <a:srgbClr val="FF0000"/>
                </a:solidFill>
              </a:rPr>
              <a:t>	I</a:t>
            </a:r>
          </a:p>
          <a:p>
            <a:pPr marL="0" indent="0">
              <a:buNone/>
            </a:pPr>
            <a:r>
              <a:rPr lang="en-US" dirty="0">
                <a:solidFill>
                  <a:srgbClr val="FF0000"/>
                </a:solidFill>
              </a:rPr>
              <a:t>	N</a:t>
            </a:r>
          </a:p>
          <a:p>
            <a:pPr marL="0" indent="0">
              <a:buNone/>
            </a:pPr>
            <a:r>
              <a:rPr lang="en-US" dirty="0">
                <a:solidFill>
                  <a:srgbClr val="FF0000"/>
                </a:solidFill>
              </a:rPr>
              <a:t>	S</a:t>
            </a:r>
          </a:p>
        </p:txBody>
      </p:sp>
    </p:spTree>
    <p:extLst>
      <p:ext uri="{BB962C8B-B14F-4D97-AF65-F5344CB8AC3E}">
        <p14:creationId xmlns:p14="http://schemas.microsoft.com/office/powerpoint/2010/main" val="5709892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1713373" y="1640340"/>
            <a:ext cx="8720657" cy="2554545"/>
          </a:xfrm>
          <a:prstGeom prst="rect">
            <a:avLst/>
          </a:prstGeom>
          <a:noFill/>
        </p:spPr>
        <p:txBody>
          <a:bodyPr wrap="none" lIns="91440" tIns="45720" rIns="91440" bIns="45720">
            <a:spAutoFit/>
          </a:bodyPr>
          <a:lstStyle/>
          <a:p>
            <a:pPr algn="ctr"/>
            <a:r>
              <a:rPr lang="en-US" sz="80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NATIVE AMERICANS</a:t>
            </a:r>
          </a:p>
          <a:p>
            <a:pPr algn="ctr"/>
            <a:r>
              <a:rPr lang="en-US" sz="80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Lesson 3</a:t>
            </a:r>
          </a:p>
        </p:txBody>
      </p:sp>
    </p:spTree>
    <p:extLst>
      <p:ext uri="{BB962C8B-B14F-4D97-AF65-F5344CB8AC3E}">
        <p14:creationId xmlns:p14="http://schemas.microsoft.com/office/powerpoint/2010/main" val="16349909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801858" y="576775"/>
            <a:ext cx="7343336" cy="5447645"/>
          </a:xfrm>
          <a:prstGeom prst="rect">
            <a:avLst/>
          </a:prstGeom>
          <a:blipFill>
            <a:blip r:embed="rId2"/>
            <a:tile tx="0" ty="0" sx="100000" sy="100000" flip="none" algn="tl"/>
          </a:blipFill>
        </p:spPr>
        <p:txBody>
          <a:bodyPr wrap="square" rtlCol="0">
            <a:spAutoFit/>
          </a:bodyPr>
          <a:lstStyle/>
          <a:p>
            <a:r>
              <a:rPr lang="en-US" sz="2800" b="1" dirty="0"/>
              <a:t>The Story Matters...</a:t>
            </a:r>
          </a:p>
          <a:p>
            <a:r>
              <a:rPr lang="en-US" sz="3200" dirty="0"/>
              <a:t>After the Civil War, Americans continued migrating to the western frontier. Their lives were filled with hardships. But this movement west created more hardships for the Native Americans, which dramatically altered their way of life. Sitting Bull, a leader of the Sioux, steadfastly defended his people against forces trying to strip them of their homes, their culture, and their very existence.</a:t>
            </a:r>
          </a:p>
        </p:txBody>
      </p:sp>
      <p:pic>
        <p:nvPicPr>
          <p:cNvPr id="1026" name="Picture 2" descr="http://www.atkinsonadmin.com/ArtWork/1246483250-sitting_bull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2143" y="1069145"/>
            <a:ext cx="3849858" cy="5788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18396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465423" y="174342"/>
            <a:ext cx="11197883" cy="2062103"/>
          </a:xfrm>
          <a:prstGeom prst="rect">
            <a:avLst/>
          </a:prstGeom>
          <a:noFill/>
        </p:spPr>
        <p:txBody>
          <a:bodyPr wrap="square" rtlCol="0">
            <a:spAutoFit/>
          </a:bodyPr>
          <a:lstStyle/>
          <a:p>
            <a:r>
              <a:rPr lang="en-US" sz="3200" dirty="0"/>
              <a:t>To stop the violence to the settlers, the U.S. govt. strongly encouraged the Native Americans to go on reservations in exchange for annuities (yearly payments). Many times they were never paid.</a:t>
            </a:r>
          </a:p>
        </p:txBody>
      </p:sp>
      <p:pic>
        <p:nvPicPr>
          <p:cNvPr id="3080" name="Picture 8" descr="http://myamericanodyssey.com/wp-content/uploads/2012/01/Indian_reservation_18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7747" y="2236445"/>
            <a:ext cx="5594253" cy="4621556"/>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2012books.lardbucket.org/books/united-states-history-volume-2/section_05/a95333d5ecd4086b5a1bb3d276fcb30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2236445"/>
            <a:ext cx="6597747" cy="4621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213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773723" y="351692"/>
            <a:ext cx="11057206" cy="1754326"/>
          </a:xfrm>
          <a:prstGeom prst="rect">
            <a:avLst/>
          </a:prstGeom>
          <a:noFill/>
        </p:spPr>
        <p:txBody>
          <a:bodyPr wrap="square" rtlCol="0">
            <a:spAutoFit/>
          </a:bodyPr>
          <a:lstStyle/>
          <a:p>
            <a:r>
              <a:rPr lang="en-US" sz="3600" dirty="0"/>
              <a:t>If the Native Americans left the reservation, the U.S. Army rounded them up and brought them back. If the Native Americans resisted, they would be killed</a:t>
            </a:r>
          </a:p>
        </p:txBody>
      </p:sp>
      <p:pic>
        <p:nvPicPr>
          <p:cNvPr id="4098" name="Picture 2" descr="http://www.kumeyaay.info/history/Native_American_Indian_Mass_Grav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648607"/>
            <a:ext cx="6773586" cy="420939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i21.tinypic.com/316kp3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3587" y="2143125"/>
            <a:ext cx="5418413" cy="4714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35483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379828" y="281354"/>
            <a:ext cx="11352627" cy="1754326"/>
          </a:xfrm>
          <a:prstGeom prst="rect">
            <a:avLst/>
          </a:prstGeom>
          <a:noFill/>
        </p:spPr>
        <p:txBody>
          <a:bodyPr wrap="square" rtlCol="0">
            <a:spAutoFit/>
          </a:bodyPr>
          <a:lstStyle/>
          <a:p>
            <a:r>
              <a:rPr lang="en-US" sz="3600" dirty="0"/>
              <a:t>If the settlers or miners or ranchers desired the reservation land, the government would renegotiate with the Native Americans to take back some of the land.</a:t>
            </a:r>
          </a:p>
        </p:txBody>
      </p:sp>
      <p:pic>
        <p:nvPicPr>
          <p:cNvPr id="3" name="Picture 6" descr="http://d1jrw5jterzxwu.cloudfront.net/sites/default/files/default/files/uploads/map-shrinking-indian-la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95903"/>
            <a:ext cx="6597748" cy="4162097"/>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Image result for shrinking indian reservati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7748" y="2236763"/>
            <a:ext cx="5594252" cy="203981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i.ytimg.com/vi/ZZCvUroBpaE/hqdefaul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97748" y="4276578"/>
            <a:ext cx="5594252" cy="2581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09435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618978" y="323557"/>
            <a:ext cx="11183816" cy="2062103"/>
          </a:xfrm>
          <a:prstGeom prst="rect">
            <a:avLst/>
          </a:prstGeom>
          <a:noFill/>
        </p:spPr>
        <p:txBody>
          <a:bodyPr wrap="square" rtlCol="0">
            <a:spAutoFit/>
          </a:bodyPr>
          <a:lstStyle/>
          <a:p>
            <a:r>
              <a:rPr lang="en-US" sz="3200" dirty="0"/>
              <a:t>Many Americans thought the only way the Native Americans would survive was through </a:t>
            </a:r>
            <a:r>
              <a:rPr lang="en-US" sz="3200" b="1" u="sng" dirty="0"/>
              <a:t>assimilation</a:t>
            </a:r>
            <a:r>
              <a:rPr lang="en-US" sz="3200" u="sng" dirty="0"/>
              <a:t>. </a:t>
            </a:r>
            <a:r>
              <a:rPr lang="en-US" sz="3200" dirty="0"/>
              <a:t>Children would be forced to go to school, wear regular clothing, cut their hair and take a Christian name.</a:t>
            </a:r>
          </a:p>
        </p:txBody>
      </p:sp>
      <p:pic>
        <p:nvPicPr>
          <p:cNvPr id="6146" name="Picture 2" descr="http://d1jrw5jterzxwu.cloudfront.net/sites/default/files/default/files/uploads/screen_shot_2013-03-29_at_6.29.26_p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419643"/>
            <a:ext cx="6063175" cy="4438357"/>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pages.uoregon.edu/adoption/images/pgillus/Genoaschoolbi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3175" y="2419643"/>
            <a:ext cx="6114272" cy="4327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57410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281354" y="267286"/>
            <a:ext cx="11633981" cy="2246769"/>
          </a:xfrm>
          <a:prstGeom prst="rect">
            <a:avLst/>
          </a:prstGeom>
          <a:noFill/>
        </p:spPr>
        <p:txBody>
          <a:bodyPr wrap="square" rtlCol="0">
            <a:spAutoFit/>
          </a:bodyPr>
          <a:lstStyle/>
          <a:p>
            <a:r>
              <a:rPr lang="en-US" sz="2800" dirty="0"/>
              <a:t>The government eventually passes the </a:t>
            </a:r>
            <a:r>
              <a:rPr lang="en-US" sz="2800" b="1" u="sng" dirty="0"/>
              <a:t>Dawes Act, </a:t>
            </a:r>
          </a:p>
          <a:p>
            <a:r>
              <a:rPr lang="en-US" sz="2800" dirty="0"/>
              <a:t>1) divided the reservation land into pieces of land-160 acres each</a:t>
            </a:r>
          </a:p>
          <a:p>
            <a:r>
              <a:rPr lang="en-US" sz="2800" dirty="0"/>
              <a:t>2) given to each head of household to live and farm. </a:t>
            </a:r>
          </a:p>
          <a:p>
            <a:r>
              <a:rPr lang="en-US" sz="2800" dirty="0"/>
              <a:t>3) All the leftover land would be sold and put in a trust for Native Americans</a:t>
            </a:r>
          </a:p>
        </p:txBody>
      </p:sp>
      <p:pic>
        <p:nvPicPr>
          <p:cNvPr id="7" name="Picture 6"/>
          <p:cNvPicPr>
            <a:picLocks noChangeAspect="1"/>
          </p:cNvPicPr>
          <p:nvPr/>
        </p:nvPicPr>
        <p:blipFill>
          <a:blip r:embed="rId3"/>
          <a:stretch>
            <a:fillRect/>
          </a:stretch>
        </p:blipFill>
        <p:spPr>
          <a:xfrm>
            <a:off x="6098344" y="2664372"/>
            <a:ext cx="6076950" cy="4193628"/>
          </a:xfrm>
          <a:prstGeom prst="rect">
            <a:avLst/>
          </a:prstGeom>
        </p:spPr>
      </p:pic>
      <p:pic>
        <p:nvPicPr>
          <p:cNvPr id="8" name="Picture 7"/>
          <p:cNvPicPr>
            <a:picLocks noChangeAspect="1"/>
          </p:cNvPicPr>
          <p:nvPr/>
        </p:nvPicPr>
        <p:blipFill>
          <a:blip r:embed="rId4"/>
          <a:stretch>
            <a:fillRect/>
          </a:stretch>
        </p:blipFill>
        <p:spPr>
          <a:xfrm>
            <a:off x="-1" y="2664372"/>
            <a:ext cx="6115051" cy="4193628"/>
          </a:xfrm>
          <a:prstGeom prst="rect">
            <a:avLst/>
          </a:prstGeom>
        </p:spPr>
      </p:pic>
    </p:spTree>
    <p:extLst>
      <p:ext uri="{BB962C8B-B14F-4D97-AF65-F5344CB8AC3E}">
        <p14:creationId xmlns:p14="http://schemas.microsoft.com/office/powerpoint/2010/main" val="31285067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337625" y="267286"/>
            <a:ext cx="11591778" cy="1754326"/>
          </a:xfrm>
          <a:prstGeom prst="rect">
            <a:avLst/>
          </a:prstGeom>
          <a:noFill/>
        </p:spPr>
        <p:txBody>
          <a:bodyPr wrap="square" rtlCol="0">
            <a:spAutoFit/>
          </a:bodyPr>
          <a:lstStyle/>
          <a:p>
            <a:r>
              <a:rPr lang="en-US" sz="3600" dirty="0"/>
              <a:t>In 1934, the Indian Reorganization act reversed the Dawes Act. It restored some reservation lands and permitted them to elect their own governments.</a:t>
            </a:r>
          </a:p>
        </p:txBody>
      </p:sp>
      <p:pic>
        <p:nvPicPr>
          <p:cNvPr id="3" name="Picture 2"/>
          <p:cNvPicPr>
            <a:picLocks noChangeAspect="1"/>
          </p:cNvPicPr>
          <p:nvPr/>
        </p:nvPicPr>
        <p:blipFill>
          <a:blip r:embed="rId3"/>
          <a:stretch>
            <a:fillRect/>
          </a:stretch>
        </p:blipFill>
        <p:spPr>
          <a:xfrm>
            <a:off x="0" y="2588455"/>
            <a:ext cx="4909625" cy="4269545"/>
          </a:xfrm>
          <a:prstGeom prst="rect">
            <a:avLst/>
          </a:prstGeom>
        </p:spPr>
      </p:pic>
      <p:pic>
        <p:nvPicPr>
          <p:cNvPr id="4" name="Picture 3"/>
          <p:cNvPicPr>
            <a:picLocks noChangeAspect="1"/>
          </p:cNvPicPr>
          <p:nvPr/>
        </p:nvPicPr>
        <p:blipFill>
          <a:blip r:embed="rId4"/>
          <a:stretch>
            <a:fillRect/>
          </a:stretch>
        </p:blipFill>
        <p:spPr>
          <a:xfrm>
            <a:off x="4797084" y="2588455"/>
            <a:ext cx="3202159" cy="4269545"/>
          </a:xfrm>
          <a:prstGeom prst="rect">
            <a:avLst/>
          </a:prstGeom>
        </p:spPr>
      </p:pic>
      <p:pic>
        <p:nvPicPr>
          <p:cNvPr id="6" name="Picture 5"/>
          <p:cNvPicPr>
            <a:picLocks noChangeAspect="1"/>
          </p:cNvPicPr>
          <p:nvPr/>
        </p:nvPicPr>
        <p:blipFill>
          <a:blip r:embed="rId5"/>
          <a:stretch>
            <a:fillRect/>
          </a:stretch>
        </p:blipFill>
        <p:spPr>
          <a:xfrm>
            <a:off x="7999243" y="2588455"/>
            <a:ext cx="4192757" cy="4269546"/>
          </a:xfrm>
          <a:prstGeom prst="rect">
            <a:avLst/>
          </a:prstGeom>
        </p:spPr>
      </p:pic>
    </p:spTree>
    <p:extLst>
      <p:ext uri="{BB962C8B-B14F-4D97-AF65-F5344CB8AC3E}">
        <p14:creationId xmlns:p14="http://schemas.microsoft.com/office/powerpoint/2010/main" val="573993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5375" y="1640340"/>
            <a:ext cx="12136657" cy="2308324"/>
          </a:xfrm>
          <a:prstGeom prst="rect">
            <a:avLst/>
          </a:prstGeom>
          <a:noFill/>
        </p:spPr>
        <p:txBody>
          <a:bodyPr wrap="none" lIns="91440" tIns="45720" rIns="91440" bIns="45720">
            <a:spAutoFit/>
          </a:bodyPr>
          <a:lstStyle/>
          <a:p>
            <a:pPr algn="ctr"/>
            <a:r>
              <a:rPr lang="en-US" sz="7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MINERS AND RANCHERS</a:t>
            </a:r>
          </a:p>
          <a:p>
            <a:pPr algn="ctr"/>
            <a:r>
              <a:rPr lang="en-US" sz="7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Lesson 1</a:t>
            </a:r>
          </a:p>
        </p:txBody>
      </p:sp>
    </p:spTree>
    <p:extLst>
      <p:ext uri="{BB962C8B-B14F-4D97-AF65-F5344CB8AC3E}">
        <p14:creationId xmlns:p14="http://schemas.microsoft.com/office/powerpoint/2010/main" val="1187483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703385" y="745588"/>
            <a:ext cx="10705513" cy="1200329"/>
          </a:xfrm>
          <a:prstGeom prst="rect">
            <a:avLst/>
          </a:prstGeom>
          <a:noFill/>
        </p:spPr>
        <p:txBody>
          <a:bodyPr wrap="square" rtlCol="0">
            <a:spAutoFit/>
          </a:bodyPr>
          <a:lstStyle/>
          <a:p>
            <a:r>
              <a:rPr lang="en-US" sz="3600" dirty="0"/>
              <a:t>Demand for minerals rose when the U.S. changed from a farming (agrarian) nation to an industrial nation.</a:t>
            </a:r>
          </a:p>
        </p:txBody>
      </p:sp>
      <p:pic>
        <p:nvPicPr>
          <p:cNvPr id="3074" name="Picture 2" descr="http://www.campsilos.org/mod2/images/29_horseplo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743199"/>
            <a:ext cx="6204390" cy="411480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goshenschoolsny.org/Schools/cjh/Websites/Haskel/meatpackin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8500" y="2602523"/>
            <a:ext cx="5143500" cy="4278549"/>
          </a:xfrm>
          <a:prstGeom prst="rect">
            <a:avLst/>
          </a:prstGeom>
          <a:noFill/>
          <a:extLst>
            <a:ext uri="{909E8E84-426E-40DD-AFC4-6F175D3DCCD1}">
              <a14:hiddenFill xmlns:a14="http://schemas.microsoft.com/office/drawing/2010/main">
                <a:solidFill>
                  <a:srgbClr val="FFFFFF"/>
                </a:solidFill>
              </a14:hiddenFill>
            </a:ext>
          </a:extLst>
        </p:spPr>
      </p:pic>
      <p:sp>
        <p:nvSpPr>
          <p:cNvPr id="3" name="Right Arrow 2"/>
          <p:cNvSpPr/>
          <p:nvPr/>
        </p:nvSpPr>
        <p:spPr>
          <a:xfrm>
            <a:off x="6204391" y="4107766"/>
            <a:ext cx="745049" cy="4079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8442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281354" y="310720"/>
            <a:ext cx="11451102" cy="1446550"/>
          </a:xfrm>
          <a:prstGeom prst="rect">
            <a:avLst/>
          </a:prstGeom>
        </p:spPr>
        <p:txBody>
          <a:bodyPr wrap="square">
            <a:spAutoFit/>
          </a:bodyPr>
          <a:lstStyle/>
          <a:p>
            <a:r>
              <a:rPr lang="en-US" sz="4400" dirty="0"/>
              <a:t>News of a mineral strike would cause boomtowns to pop-up almost overnight</a:t>
            </a:r>
          </a:p>
        </p:txBody>
      </p:sp>
      <p:pic>
        <p:nvPicPr>
          <p:cNvPr id="4098" name="Picture 2" descr="http://www.treasurenet.com/images/americanwest/WEST15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99138"/>
            <a:ext cx="12191999" cy="4958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4296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422031" y="0"/>
            <a:ext cx="4417255" cy="5078313"/>
          </a:xfrm>
          <a:prstGeom prst="rect">
            <a:avLst/>
          </a:prstGeom>
        </p:spPr>
        <p:txBody>
          <a:bodyPr wrap="square">
            <a:spAutoFit/>
          </a:bodyPr>
          <a:lstStyle/>
          <a:p>
            <a:r>
              <a:rPr lang="en-US" sz="5400" dirty="0"/>
              <a:t>If enough people moved to an area for mining, they could apply for statehood.</a:t>
            </a:r>
          </a:p>
        </p:txBody>
      </p:sp>
      <p:pic>
        <p:nvPicPr>
          <p:cNvPr id="5122" name="Picture 2" descr="http://history.nd.gov/ndhistory/images/SHSND-6015-Dakota-Applying-for-Statehood-Forbes-Co-Ltd-Lithograph-co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8437" y="13344"/>
            <a:ext cx="7113563" cy="6844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69879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450166" y="590843"/>
            <a:ext cx="11338560" cy="1323439"/>
          </a:xfrm>
          <a:prstGeom prst="rect">
            <a:avLst/>
          </a:prstGeom>
          <a:noFill/>
        </p:spPr>
        <p:txBody>
          <a:bodyPr wrap="square" rtlCol="0">
            <a:spAutoFit/>
          </a:bodyPr>
          <a:lstStyle/>
          <a:p>
            <a:r>
              <a:rPr lang="en-US" sz="4000" dirty="0"/>
              <a:t>Ranchers moved to Texas to herd the Longhorn which can flourish on scarce water and tough prairie grass.</a:t>
            </a:r>
          </a:p>
        </p:txBody>
      </p:sp>
      <p:pic>
        <p:nvPicPr>
          <p:cNvPr id="6146" name="Picture 2" descr="http://www.dickinsonlonghorn.net/tlcc/2005/ma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7427" y="2506716"/>
            <a:ext cx="8763342" cy="3783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069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450166" y="478302"/>
            <a:ext cx="11296357" cy="1938992"/>
          </a:xfrm>
          <a:prstGeom prst="rect">
            <a:avLst/>
          </a:prstGeom>
          <a:noFill/>
        </p:spPr>
        <p:txBody>
          <a:bodyPr wrap="square" rtlCol="0">
            <a:spAutoFit/>
          </a:bodyPr>
          <a:lstStyle/>
          <a:p>
            <a:r>
              <a:rPr lang="en-US" sz="4000" dirty="0"/>
              <a:t>Vaqueros (Hispanic Cowboys) taught the white ranchers many of their riding, cattle techniques, and fashion.</a:t>
            </a:r>
          </a:p>
        </p:txBody>
      </p:sp>
      <p:pic>
        <p:nvPicPr>
          <p:cNvPr id="3074" name="Picture 2" descr="https://upload.wikimedia.org/wikipedia/commons/a/ac/Vaquero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04312"/>
            <a:ext cx="4290646" cy="435368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ows.edb.utexas.edu/sites/default/files/users/gpl236/Refugio%20%22Cuco%22%20Salas,%20Remuder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0646" y="2504312"/>
            <a:ext cx="3069350" cy="435368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encrypted-tbn2.gstatic.com/images?q=tbn:ANd9GcQ68UaJCbiYX6caYjUXa3Z-FsddfRMYr8e5IhCYnLvXMa3zfBxFPQ"/>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59996" y="2504312"/>
            <a:ext cx="4832004" cy="4381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946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534572" y="323557"/>
            <a:ext cx="11211951" cy="1569660"/>
          </a:xfrm>
          <a:prstGeom prst="rect">
            <a:avLst/>
          </a:prstGeom>
          <a:noFill/>
        </p:spPr>
        <p:txBody>
          <a:bodyPr wrap="square" rtlCol="0">
            <a:spAutoFit/>
          </a:bodyPr>
          <a:lstStyle/>
          <a:p>
            <a:r>
              <a:rPr lang="en-US" sz="3200" dirty="0"/>
              <a:t>Beef prices soared in the East, so ranchers would walk their cattle along the trails from Texas to Kansas. They would put them on a trains and send them to hungry Easterners.</a:t>
            </a:r>
          </a:p>
        </p:txBody>
      </p:sp>
      <p:pic>
        <p:nvPicPr>
          <p:cNvPr id="7170" name="Picture 2" descr="http://www.mappery.com/maps/Mid-to-Late-19th-Century-Cattle-Trails-in-Texas-Map.mediumthumb.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93217"/>
            <a:ext cx="5127143" cy="496478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Lone Cowboy B&amp;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4854" y="1893217"/>
            <a:ext cx="7047146" cy="4964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522100"/>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684</TotalTime>
  <Words>704</Words>
  <Application>Microsoft Office PowerPoint</Application>
  <PresentationFormat>Widescreen</PresentationFormat>
  <Paragraphs>57</Paragraphs>
  <Slides>28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Gill Sans MT</vt:lpstr>
      <vt:lpstr>Gallery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Acronym “Great Plains”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Ray Wallman</dc:creator>
  <cp:lastModifiedBy>Sacerdote, Kevin R.</cp:lastModifiedBy>
  <cp:revision>51</cp:revision>
  <dcterms:created xsi:type="dcterms:W3CDTF">2015-08-04T15:09:38Z</dcterms:created>
  <dcterms:modified xsi:type="dcterms:W3CDTF">2016-08-28T16:23:28Z</dcterms:modified>
</cp:coreProperties>
</file>